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9" r:id="rId3"/>
    <p:sldId id="262" r:id="rId4"/>
    <p:sldId id="264" r:id="rId5"/>
    <p:sldId id="271" r:id="rId6"/>
    <p:sldId id="272" r:id="rId7"/>
    <p:sldId id="273" r:id="rId8"/>
    <p:sldId id="274" r:id="rId9"/>
    <p:sldId id="269" r:id="rId10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06B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24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D96AC85-F52A-6E71-A1CF-3FD2451BFC2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42FB082-D1AE-3DFB-0F89-633EB817BDB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8/28/2022 pm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DBBCA4-D9D3-8D19-F3F0-BAB3D3FE36E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FA21F54-3FAA-ED00-F145-7A6C85C3477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428901BF-5376-4C90-BCAE-C4355A4AE13C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1437553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/>
              <a:t>8/28/2022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7" tIns="48329" rIns="96657" bIns="4832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620577"/>
            <a:ext cx="5852160" cy="3780472"/>
          </a:xfrm>
          <a:prstGeom prst="rect">
            <a:avLst/>
          </a:prstGeom>
        </p:spPr>
        <p:txBody>
          <a:bodyPr vert="horz" lIns="96657" tIns="48329" rIns="96657" bIns="4832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8E769C83-0A3A-4A56-AB56-268F284AEC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714938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>
            <a:extLst>
              <a:ext uri="{FF2B5EF4-FFF2-40B4-BE49-F238E27FC236}">
                <a16:creationId xmlns:a16="http://schemas.microsoft.com/office/drawing/2014/main" id="{6C298166-8A59-BCAB-0684-C538CDCFD829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altLang="en-US"/>
              <a:t>Micky Galloway</a:t>
            </a:r>
          </a:p>
        </p:txBody>
      </p:sp>
      <p:sp>
        <p:nvSpPr>
          <p:cNvPr id="3" name="Rectangle 7">
            <a:extLst>
              <a:ext uri="{FF2B5EF4-FFF2-40B4-BE49-F238E27FC236}">
                <a16:creationId xmlns:a16="http://schemas.microsoft.com/office/drawing/2014/main" id="{FB286043-D14B-ADCE-CF96-FE88FEC6C56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B7CE88-87D2-4F5B-B6B3-882D9D834912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12290" name="Rectangle 2">
            <a:extLst>
              <a:ext uri="{FF2B5EF4-FFF2-40B4-BE49-F238E27FC236}">
                <a16:creationId xmlns:a16="http://schemas.microsoft.com/office/drawing/2014/main" id="{66DF4BBB-0450-9EDE-637F-B3BAC4C66B5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C975BD96-FE65-53EF-A7EE-236C3EFB03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7AA9E8-7BFF-443D-39CB-26B7C6947424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8/28/2022 pm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>
            <a:extLst>
              <a:ext uri="{FF2B5EF4-FFF2-40B4-BE49-F238E27FC236}">
                <a16:creationId xmlns:a16="http://schemas.microsoft.com/office/drawing/2014/main" id="{DCEF7017-BD3A-79FE-81AD-3B035241A725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altLang="en-US"/>
              <a:t>Micky Galloway</a:t>
            </a:r>
          </a:p>
        </p:txBody>
      </p:sp>
      <p:sp>
        <p:nvSpPr>
          <p:cNvPr id="3" name="Rectangle 7">
            <a:extLst>
              <a:ext uri="{FF2B5EF4-FFF2-40B4-BE49-F238E27FC236}">
                <a16:creationId xmlns:a16="http://schemas.microsoft.com/office/drawing/2014/main" id="{68932136-9329-449D-E1CA-C2B7F6E85C0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0328300-C2F9-47F1-8147-E4E1FF20BBC6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13314" name="Rectangle 2">
            <a:extLst>
              <a:ext uri="{FF2B5EF4-FFF2-40B4-BE49-F238E27FC236}">
                <a16:creationId xmlns:a16="http://schemas.microsoft.com/office/drawing/2014/main" id="{3C419F3D-05BB-A66C-6DC4-9F7C534BBE8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041B2D97-D84D-CA44-4442-9F0DF6488E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CDE7D0-3942-FC90-0F0E-BC7681BDF455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8/28/2022 pm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>
            <a:extLst>
              <a:ext uri="{FF2B5EF4-FFF2-40B4-BE49-F238E27FC236}">
                <a16:creationId xmlns:a16="http://schemas.microsoft.com/office/drawing/2014/main" id="{28B53F0F-BE98-A216-86E2-292CF4A23A29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altLang="en-US"/>
              <a:t>Micky Galloway</a:t>
            </a:r>
          </a:p>
        </p:txBody>
      </p:sp>
      <p:sp>
        <p:nvSpPr>
          <p:cNvPr id="3" name="Rectangle 7">
            <a:extLst>
              <a:ext uri="{FF2B5EF4-FFF2-40B4-BE49-F238E27FC236}">
                <a16:creationId xmlns:a16="http://schemas.microsoft.com/office/drawing/2014/main" id="{64C0B84A-2ACD-94AB-3827-0CD3D3B6840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FE6B1D3-1846-4706-A28E-ABAAA71C6D62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C2CFBBE0-A606-1038-CD61-E0380A4327D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546B4479-705C-800E-0BC9-AB191CD7A5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B17726-8CC0-432F-02FC-4B8B29A19F4F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8/28/2022 pm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>
            <a:extLst>
              <a:ext uri="{FF2B5EF4-FFF2-40B4-BE49-F238E27FC236}">
                <a16:creationId xmlns:a16="http://schemas.microsoft.com/office/drawing/2014/main" id="{E34095E1-39CB-AED2-8921-733C6080F59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altLang="en-US"/>
              <a:t>Micky Galloway</a:t>
            </a:r>
          </a:p>
        </p:txBody>
      </p:sp>
      <p:sp>
        <p:nvSpPr>
          <p:cNvPr id="3" name="Rectangle 7">
            <a:extLst>
              <a:ext uri="{FF2B5EF4-FFF2-40B4-BE49-F238E27FC236}">
                <a16:creationId xmlns:a16="http://schemas.microsoft.com/office/drawing/2014/main" id="{123B641A-47BA-4052-4E32-2AB97E69EE5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8BB4CC-27E3-4755-9861-BC2D08BA0CBB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36866" name="Rectangle 2">
            <a:extLst>
              <a:ext uri="{FF2B5EF4-FFF2-40B4-BE49-F238E27FC236}">
                <a16:creationId xmlns:a16="http://schemas.microsoft.com/office/drawing/2014/main" id="{A27E97D9-1054-5051-B1E2-9F75108DB22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684414CD-0296-A3B3-A30F-8A133E615DE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90D0F2-60CA-FEC6-E188-99C8FC05B642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8/28/2022 pm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>
            <a:extLst>
              <a:ext uri="{FF2B5EF4-FFF2-40B4-BE49-F238E27FC236}">
                <a16:creationId xmlns:a16="http://schemas.microsoft.com/office/drawing/2014/main" id="{2467AA2F-6091-803D-9F81-8F0F78BADBD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altLang="en-US"/>
              <a:t>Micky Galloway</a:t>
            </a:r>
          </a:p>
        </p:txBody>
      </p:sp>
      <p:sp>
        <p:nvSpPr>
          <p:cNvPr id="3" name="Rectangle 7">
            <a:extLst>
              <a:ext uri="{FF2B5EF4-FFF2-40B4-BE49-F238E27FC236}">
                <a16:creationId xmlns:a16="http://schemas.microsoft.com/office/drawing/2014/main" id="{9C13DBA6-6B0E-7BA5-4784-FA690098419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4871120-46C1-4E54-BA95-586E135212DB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22530" name="Rectangle 2">
            <a:extLst>
              <a:ext uri="{FF2B5EF4-FFF2-40B4-BE49-F238E27FC236}">
                <a16:creationId xmlns:a16="http://schemas.microsoft.com/office/drawing/2014/main" id="{12B12B94-7E16-F975-9660-A0CA7396106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FCD74D1F-4890-EED1-DF22-7C7511E802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869B4E-69A4-0975-5C01-CD14600DE161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8/28/2022 pm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>
            <a:extLst>
              <a:ext uri="{FF2B5EF4-FFF2-40B4-BE49-F238E27FC236}">
                <a16:creationId xmlns:a16="http://schemas.microsoft.com/office/drawing/2014/main" id="{2467AA2F-6091-803D-9F81-8F0F78BADBD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altLang="en-US"/>
              <a:t>Micky Galloway</a:t>
            </a:r>
          </a:p>
        </p:txBody>
      </p:sp>
      <p:sp>
        <p:nvSpPr>
          <p:cNvPr id="3" name="Rectangle 7">
            <a:extLst>
              <a:ext uri="{FF2B5EF4-FFF2-40B4-BE49-F238E27FC236}">
                <a16:creationId xmlns:a16="http://schemas.microsoft.com/office/drawing/2014/main" id="{9C13DBA6-6B0E-7BA5-4784-FA690098419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4871120-46C1-4E54-BA95-586E135212DB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22530" name="Rectangle 2">
            <a:extLst>
              <a:ext uri="{FF2B5EF4-FFF2-40B4-BE49-F238E27FC236}">
                <a16:creationId xmlns:a16="http://schemas.microsoft.com/office/drawing/2014/main" id="{12B12B94-7E16-F975-9660-A0CA7396106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FCD74D1F-4890-EED1-DF22-7C7511E802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BDAD66-128B-BE87-3805-3AE009FD2B43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8/28/2022 pm</a:t>
            </a:r>
          </a:p>
        </p:txBody>
      </p:sp>
    </p:spTree>
    <p:extLst>
      <p:ext uri="{BB962C8B-B14F-4D97-AF65-F5344CB8AC3E}">
        <p14:creationId xmlns:p14="http://schemas.microsoft.com/office/powerpoint/2010/main" val="15398006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>
            <a:extLst>
              <a:ext uri="{FF2B5EF4-FFF2-40B4-BE49-F238E27FC236}">
                <a16:creationId xmlns:a16="http://schemas.microsoft.com/office/drawing/2014/main" id="{2467AA2F-6091-803D-9F81-8F0F78BADBD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altLang="en-US"/>
              <a:t>Micky Galloway</a:t>
            </a:r>
          </a:p>
        </p:txBody>
      </p:sp>
      <p:sp>
        <p:nvSpPr>
          <p:cNvPr id="3" name="Rectangle 7">
            <a:extLst>
              <a:ext uri="{FF2B5EF4-FFF2-40B4-BE49-F238E27FC236}">
                <a16:creationId xmlns:a16="http://schemas.microsoft.com/office/drawing/2014/main" id="{9C13DBA6-6B0E-7BA5-4784-FA690098419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4871120-46C1-4E54-BA95-586E135212DB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22530" name="Rectangle 2">
            <a:extLst>
              <a:ext uri="{FF2B5EF4-FFF2-40B4-BE49-F238E27FC236}">
                <a16:creationId xmlns:a16="http://schemas.microsoft.com/office/drawing/2014/main" id="{12B12B94-7E16-F975-9660-A0CA7396106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FCD74D1F-4890-EED1-DF22-7C7511E802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C97861-6605-2405-7ABA-7531A7841AA3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8/28/2022 pm</a:t>
            </a:r>
          </a:p>
        </p:txBody>
      </p:sp>
    </p:spTree>
    <p:extLst>
      <p:ext uri="{BB962C8B-B14F-4D97-AF65-F5344CB8AC3E}">
        <p14:creationId xmlns:p14="http://schemas.microsoft.com/office/powerpoint/2010/main" val="37887131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>
            <a:extLst>
              <a:ext uri="{FF2B5EF4-FFF2-40B4-BE49-F238E27FC236}">
                <a16:creationId xmlns:a16="http://schemas.microsoft.com/office/drawing/2014/main" id="{ADD6EA27-F2AD-20A5-1361-F5E73AC9301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altLang="en-US"/>
              <a:t>Micky Galloway</a:t>
            </a:r>
          </a:p>
        </p:txBody>
      </p:sp>
      <p:sp>
        <p:nvSpPr>
          <p:cNvPr id="3" name="Rectangle 7">
            <a:extLst>
              <a:ext uri="{FF2B5EF4-FFF2-40B4-BE49-F238E27FC236}">
                <a16:creationId xmlns:a16="http://schemas.microsoft.com/office/drawing/2014/main" id="{DDF39124-4426-DF3F-EC66-EB6F88E7D4B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346E333-6E39-4C12-B1B2-E3808685666C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32770" name="Rectangle 2">
            <a:extLst>
              <a:ext uri="{FF2B5EF4-FFF2-40B4-BE49-F238E27FC236}">
                <a16:creationId xmlns:a16="http://schemas.microsoft.com/office/drawing/2014/main" id="{38BAC33D-03F5-6323-B547-DF15BED9BDA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674CA33D-7EB8-225F-5685-D0FA2A48EB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B6E382-6276-C383-671F-0D2B9D43263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8/28/2022 pm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D2657-AD52-435C-9D15-51E5DA29A541}" type="datetimeFigureOut">
              <a:rPr lang="en-US" smtClean="0"/>
              <a:t>8/27/2022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92D803AE-09E6-4863-8481-EBE531CB51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696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D2657-AD52-435C-9D15-51E5DA29A541}" type="datetimeFigureOut">
              <a:rPr lang="en-US" smtClean="0"/>
              <a:t>8/27/2022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92D803AE-09E6-4863-8481-EBE531CB51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702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D2657-AD52-435C-9D15-51E5DA29A541}" type="datetimeFigureOut">
              <a:rPr lang="en-US" smtClean="0"/>
              <a:t>8/27/2022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92D803AE-09E6-4863-8481-EBE531CB5180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559935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D2657-AD52-435C-9D15-51E5DA29A541}" type="datetimeFigureOut">
              <a:rPr lang="en-US" smtClean="0"/>
              <a:t>8/27/2022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92D803AE-09E6-4863-8481-EBE531CB51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1841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D2657-AD52-435C-9D15-51E5DA29A541}" type="datetimeFigureOut">
              <a:rPr lang="en-US" smtClean="0"/>
              <a:t>8/27/2022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92D803AE-09E6-4863-8481-EBE531CB518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181832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D2657-AD52-435C-9D15-51E5DA29A541}" type="datetimeFigureOut">
              <a:rPr lang="en-US" smtClean="0"/>
              <a:t>8/27/2022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92D803AE-09E6-4863-8481-EBE531CB51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3974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D2657-AD52-435C-9D15-51E5DA29A541}" type="datetimeFigureOut">
              <a:rPr lang="en-US" smtClean="0"/>
              <a:t>8/27/2022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803AE-09E6-4863-8481-EBE531CB51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4565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D2657-AD52-435C-9D15-51E5DA29A541}" type="datetimeFigureOut">
              <a:rPr lang="en-US" smtClean="0"/>
              <a:t>8/27/2022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803AE-09E6-4863-8481-EBE531CB51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363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D2657-AD52-435C-9D15-51E5DA29A541}" type="datetimeFigureOut">
              <a:rPr lang="en-US" smtClean="0"/>
              <a:t>8/27/2022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803AE-09E6-4863-8481-EBE531CB51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228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D2657-AD52-435C-9D15-51E5DA29A541}" type="datetimeFigureOut">
              <a:rPr lang="en-US" smtClean="0"/>
              <a:t>8/27/2022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92D803AE-09E6-4863-8481-EBE531CB51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02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D2657-AD52-435C-9D15-51E5DA29A541}" type="datetimeFigureOut">
              <a:rPr lang="en-US" smtClean="0"/>
              <a:t>8/27/2022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92D803AE-09E6-4863-8481-EBE531CB51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142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D2657-AD52-435C-9D15-51E5DA29A541}" type="datetimeFigureOut">
              <a:rPr lang="en-US" smtClean="0"/>
              <a:t>8/27/2022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92D803AE-09E6-4863-8481-EBE531CB51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5533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D2657-AD52-435C-9D15-51E5DA29A541}" type="datetimeFigureOut">
              <a:rPr lang="en-US" smtClean="0"/>
              <a:t>8/27/2022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803AE-09E6-4863-8481-EBE531CB51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75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D2657-AD52-435C-9D15-51E5DA29A541}" type="datetimeFigureOut">
              <a:rPr lang="en-US" smtClean="0"/>
              <a:t>8/27/2022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803AE-09E6-4863-8481-EBE531CB51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015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D2657-AD52-435C-9D15-51E5DA29A541}" type="datetimeFigureOut">
              <a:rPr lang="en-US" smtClean="0"/>
              <a:t>8/27/2022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803AE-09E6-4863-8481-EBE531CB51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401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D2657-AD52-435C-9D15-51E5DA29A541}" type="datetimeFigureOut">
              <a:rPr lang="en-US" smtClean="0"/>
              <a:t>8/27/2022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92D803AE-09E6-4863-8481-EBE531CB51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839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5D2657-AD52-435C-9D15-51E5DA29A541}" type="datetimeFigureOut">
              <a:rPr lang="en-US" smtClean="0"/>
              <a:t>8/27/2022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92D803AE-09E6-4863-8481-EBE531CB51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464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6E47D-5B95-EFA2-F63B-73FD76E556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27878" y="1987544"/>
            <a:ext cx="7114989" cy="923330"/>
          </a:xfr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The Gospel Invitation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931E44-5B15-245A-427E-3B2035830B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7878" y="3935939"/>
            <a:ext cx="7629525" cy="2246769"/>
          </a:xfrm>
        </p:spPr>
        <p:txBody>
          <a:bodyPr>
            <a:spAutoFit/>
          </a:bodyPr>
          <a:lstStyle/>
          <a:p>
            <a:r>
              <a:rPr lang="en-US" sz="2800" b="1" u="none" strike="noStrike" baseline="0" dirty="0">
                <a:solidFill>
                  <a:schemeClr val="tx1"/>
                </a:solidFill>
                <a:latin typeface="Trebuchet MS" panose="020B0603020202020204" pitchFamily="34" charset="0"/>
              </a:rPr>
              <a:t>Revelation 22:17</a:t>
            </a:r>
            <a:r>
              <a:rPr lang="en-US" sz="2800" u="none" strike="noStrike" baseline="0" dirty="0">
                <a:solidFill>
                  <a:schemeClr val="tx1"/>
                </a:solidFill>
                <a:latin typeface="Trebuchet MS" panose="020B0603020202020204" pitchFamily="34" charset="0"/>
              </a:rPr>
              <a:t>, </a:t>
            </a:r>
            <a:r>
              <a:rPr lang="en-US" sz="2800" i="1" u="none" strike="noStrike" baseline="0" dirty="0">
                <a:solidFill>
                  <a:schemeClr val="tx1"/>
                </a:solidFill>
                <a:latin typeface="Trebuchet MS" panose="020B0603020202020204" pitchFamily="34" charset="0"/>
              </a:rPr>
              <a:t>“</a:t>
            </a:r>
            <a:r>
              <a:rPr lang="en-US" sz="2800" b="1" i="1" u="none" strike="noStrike" baseline="0" dirty="0">
                <a:solidFill>
                  <a:schemeClr val="tx1"/>
                </a:solidFill>
                <a:latin typeface="Trebuchet MS" panose="020B0603020202020204" pitchFamily="34" charset="0"/>
              </a:rPr>
              <a:t>And the Spirit and the bride say, Come. And he that heareth, let him say, Come. And he that is athirst, let him come: he that will, let him take the water of life freely</a:t>
            </a:r>
            <a:r>
              <a:rPr lang="en-US" sz="2800" i="1" u="none" strike="noStrike" baseline="0" dirty="0">
                <a:solidFill>
                  <a:schemeClr val="tx1"/>
                </a:solidFill>
                <a:latin typeface="Trebuchet MS" panose="020B0603020202020204" pitchFamily="34" charset="0"/>
              </a:rPr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40739854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908462DD-7250-93D6-0104-5B4D97490C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25499" y="486706"/>
            <a:ext cx="7748588" cy="923330"/>
          </a:xfrm>
        </p:spPr>
        <p:txBody>
          <a:bodyPr wrap="square">
            <a:spAutoFit/>
          </a:bodyPr>
          <a:lstStyle/>
          <a:p>
            <a:r>
              <a:rPr lang="en-US" altLang="en-US" sz="5400" dirty="0">
                <a:effectLst>
                  <a:outerShdw blurRad="38100" dist="38100" dir="2700000" algn="tl">
                    <a:srgbClr val="FFFFFF"/>
                  </a:outerShdw>
                </a:effectLst>
                <a:latin typeface="Franklin Gothic Medium Cond" panose="020B0606030402020204" pitchFamily="34" charset="0"/>
              </a:rPr>
              <a:t>God Calls Sinners to Salvation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A95A5E3A-E2E8-BF93-A381-A18A62319FF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1000" y="1600200"/>
            <a:ext cx="8458200" cy="2811026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403225" indent="-403225"/>
            <a:r>
              <a:rPr lang="en-US" altLang="en-US" sz="4000" dirty="0">
                <a:solidFill>
                  <a:srgbClr val="000099"/>
                </a:solidFill>
                <a:latin typeface="Franklin Gothic Medium Cond" panose="020B0606030402020204" pitchFamily="34" charset="0"/>
              </a:rPr>
              <a:t>Come to God for life.</a:t>
            </a:r>
            <a:r>
              <a:rPr lang="en-US" altLang="en-US" sz="4000" dirty="0">
                <a:latin typeface="Franklin Gothic Medium Cond" panose="020B0606030402020204" pitchFamily="34" charset="0"/>
              </a:rPr>
              <a:t> </a:t>
            </a:r>
            <a:r>
              <a:rPr lang="en-US" altLang="en-US" sz="4000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Isaiah. 55:1-3</a:t>
            </a:r>
          </a:p>
          <a:p>
            <a:pPr marL="403225" indent="-403225"/>
            <a:r>
              <a:rPr lang="en-US" altLang="en-US" sz="4000" dirty="0">
                <a:solidFill>
                  <a:srgbClr val="000099"/>
                </a:solidFill>
                <a:latin typeface="Franklin Gothic Medium Cond" panose="020B0606030402020204" pitchFamily="34" charset="0"/>
              </a:rPr>
              <a:t>Come to Jesus for rest.</a:t>
            </a:r>
            <a:r>
              <a:rPr lang="en-US" altLang="en-US" sz="4000" dirty="0">
                <a:latin typeface="Franklin Gothic Medium Cond" panose="020B0606030402020204" pitchFamily="34" charset="0"/>
              </a:rPr>
              <a:t> </a:t>
            </a:r>
            <a:r>
              <a:rPr lang="en-US" altLang="en-US" sz="4000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Matthew 11:28</a:t>
            </a:r>
          </a:p>
          <a:p>
            <a:pPr marL="403225" indent="-403225"/>
            <a:r>
              <a:rPr lang="en-US" altLang="en-US" sz="4000" dirty="0">
                <a:solidFill>
                  <a:srgbClr val="000099"/>
                </a:solidFill>
                <a:latin typeface="Franklin Gothic Medium Cond" panose="020B0606030402020204" pitchFamily="34" charset="0"/>
              </a:rPr>
              <a:t>Bread of life and water of life.</a:t>
            </a:r>
            <a:r>
              <a:rPr lang="en-US" altLang="en-US" sz="4000" dirty="0">
                <a:latin typeface="Franklin Gothic Medium Cond" panose="020B0606030402020204" pitchFamily="34" charset="0"/>
              </a:rPr>
              <a:t> </a:t>
            </a:r>
            <a:r>
              <a:rPr lang="en-US" altLang="en-US" sz="4000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John 6:35; 7:37-38</a:t>
            </a:r>
            <a:endParaRPr lang="en-US" altLang="en-US" sz="1400" dirty="0">
              <a:solidFill>
                <a:srgbClr val="FF0000"/>
              </a:solidFill>
              <a:latin typeface="Franklin Gothic Medium Cond" panose="020B06060304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7" dur="10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2" dur="10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7" dur="10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FB0A0C34-B8A0-AD71-583D-17DA299ED0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47706" y="510621"/>
            <a:ext cx="7488909" cy="1477328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altLang="en-US" sz="5400" dirty="0">
                <a:effectLst>
                  <a:outerShdw blurRad="38100" dist="38100" dir="2700000" algn="tl">
                    <a:srgbClr val="FFFFFF"/>
                  </a:outerShdw>
                </a:effectLst>
                <a:latin typeface="Franklin Gothic Medium Cond" panose="020B0606030402020204" pitchFamily="34" charset="0"/>
              </a:rPr>
              <a:t>God Invites and Calls Sinners</a:t>
            </a:r>
            <a:br>
              <a:rPr lang="en-US" altLang="en-US" sz="5400" dirty="0">
                <a:effectLst>
                  <a:outerShdw blurRad="38100" dist="38100" dir="2700000" algn="tl">
                    <a:srgbClr val="FFFFFF"/>
                  </a:outerShdw>
                </a:effectLst>
                <a:latin typeface="Franklin Gothic Medium Cond" panose="020B0606030402020204" pitchFamily="34" charset="0"/>
              </a:rPr>
            </a:br>
            <a:r>
              <a:rPr lang="en-US" alt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Franklin Gothic Medium Cond" panose="020B0606030402020204" pitchFamily="34" charset="0"/>
              </a:rPr>
              <a:t>Matthew 22:1-10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F6638DD6-BEDA-BBF5-86E5-9A16159B18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199" y="1915211"/>
            <a:ext cx="8620125" cy="4832092"/>
          </a:xfrm>
        </p:spPr>
        <p:txBody>
          <a:bodyPr>
            <a:spAutoFit/>
          </a:bodyPr>
          <a:lstStyle/>
          <a:p>
            <a:pPr>
              <a:spcBef>
                <a:spcPts val="0"/>
              </a:spcBef>
            </a:pPr>
            <a:r>
              <a:rPr lang="en-US" altLang="en-US" sz="4000" dirty="0">
                <a:solidFill>
                  <a:srgbClr val="000099"/>
                </a:solidFill>
                <a:latin typeface="Franklin Gothic Medium Cond" panose="020B0606030402020204" pitchFamily="34" charset="0"/>
              </a:rPr>
              <a:t>All things are ready – Come to the feast</a:t>
            </a:r>
          </a:p>
          <a:p>
            <a:pPr>
              <a:spcBef>
                <a:spcPts val="0"/>
              </a:spcBef>
            </a:pPr>
            <a:r>
              <a:rPr lang="en-US" altLang="en-US" sz="4000" dirty="0">
                <a:solidFill>
                  <a:srgbClr val="000099"/>
                </a:solidFill>
                <a:latin typeface="Franklin Gothic Medium Cond" panose="020B0606030402020204" pitchFamily="34" charset="0"/>
              </a:rPr>
              <a:t>Go into the highways … invite.</a:t>
            </a:r>
            <a:br>
              <a:rPr lang="en-US" altLang="en-US" sz="4000" dirty="0">
                <a:solidFill>
                  <a:srgbClr val="000099"/>
                </a:solidFill>
                <a:latin typeface="Franklin Gothic Medium Cond" panose="020B0606030402020204" pitchFamily="34" charset="0"/>
              </a:rPr>
            </a:br>
            <a:r>
              <a:rPr lang="en-US" altLang="en-US" sz="4000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Matthew 22:9</a:t>
            </a:r>
          </a:p>
          <a:p>
            <a:pPr>
              <a:spcBef>
                <a:spcPts val="0"/>
              </a:spcBef>
            </a:pPr>
            <a:r>
              <a:rPr lang="en-US" altLang="en-US" sz="4000" dirty="0">
                <a:solidFill>
                  <a:srgbClr val="000099"/>
                </a:solidFill>
                <a:latin typeface="Franklin Gothic Medium Cond" panose="020B0606030402020204" pitchFamily="34" charset="0"/>
              </a:rPr>
              <a:t>Through gospel preaching.</a:t>
            </a:r>
            <a:br>
              <a:rPr lang="en-US" altLang="en-US" sz="4000" dirty="0">
                <a:solidFill>
                  <a:srgbClr val="000099"/>
                </a:solidFill>
                <a:latin typeface="Franklin Gothic Medium Cond" panose="020B0606030402020204" pitchFamily="34" charset="0"/>
              </a:rPr>
            </a:br>
            <a:r>
              <a:rPr lang="en-US" altLang="en-US" sz="4000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1 Corinthians 1:23</a:t>
            </a:r>
          </a:p>
          <a:p>
            <a:pPr lvl="1">
              <a:spcBef>
                <a:spcPts val="0"/>
              </a:spcBef>
            </a:pPr>
            <a:r>
              <a:rPr lang="en-US" altLang="en-US" sz="3600" dirty="0">
                <a:solidFill>
                  <a:srgbClr val="006600"/>
                </a:solidFill>
                <a:latin typeface="Franklin Gothic Medium Cond" panose="020B0606030402020204" pitchFamily="34" charset="0"/>
              </a:rPr>
              <a:t>Christ sent Saul to do this. </a:t>
            </a:r>
            <a:r>
              <a:rPr lang="en-US" altLang="en-US" sz="3600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Acts 26:17-20</a:t>
            </a:r>
          </a:p>
          <a:p>
            <a:pPr lvl="1">
              <a:spcBef>
                <a:spcPts val="0"/>
              </a:spcBef>
            </a:pPr>
            <a:r>
              <a:rPr lang="en-US" altLang="en-US" sz="3600" dirty="0">
                <a:solidFill>
                  <a:srgbClr val="006600"/>
                </a:solidFill>
                <a:latin typeface="Franklin Gothic Medium Cond" panose="020B0606030402020204" pitchFamily="34" charset="0"/>
              </a:rPr>
              <a:t>Christ sends us to do the same thing today.</a:t>
            </a:r>
          </a:p>
          <a:p>
            <a:pPr lvl="1">
              <a:spcBef>
                <a:spcPts val="0"/>
              </a:spcBef>
            </a:pPr>
            <a:r>
              <a:rPr lang="en-US" altLang="en-US" sz="3600" dirty="0">
                <a:solidFill>
                  <a:srgbClr val="006600"/>
                </a:solidFill>
                <a:latin typeface="Franklin Gothic Medium Cond" panose="020B0606030402020204" pitchFamily="34" charset="0"/>
              </a:rPr>
              <a:t>The gospel invitation is an important part.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7" dur="10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2" dur="10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7" dur="10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2" dur="10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7" dur="10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2" dur="1000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id="{1915347E-1973-5DEA-4244-C88602B90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F6283-103F-4249-B73A-E1467EFD0781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17412" name="Text Box 4">
            <a:extLst>
              <a:ext uri="{FF2B5EF4-FFF2-40B4-BE49-F238E27FC236}">
                <a16:creationId xmlns:a16="http://schemas.microsoft.com/office/drawing/2014/main" id="{36D4A245-5814-FE62-61AA-3FFC0BF1B1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6092" y="1573107"/>
            <a:ext cx="8248650" cy="5041380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tabLst>
                <a:tab pos="341313" algn="l"/>
                <a:tab pos="635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41313">
              <a:tabLst>
                <a:tab pos="341313" algn="l"/>
                <a:tab pos="635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41313" algn="l"/>
                <a:tab pos="635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41313" algn="l"/>
                <a:tab pos="635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41313" algn="l"/>
                <a:tab pos="635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41313" algn="l"/>
                <a:tab pos="635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41313" algn="l"/>
                <a:tab pos="635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41313" algn="l"/>
                <a:tab pos="635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41313" algn="l"/>
                <a:tab pos="635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sz="3600" u="sng" dirty="0">
                <a:solidFill>
                  <a:srgbClr val="000099"/>
                </a:solidFill>
                <a:latin typeface="Franklin Gothic Medium Cond" panose="020B0606030402020204" pitchFamily="34" charset="0"/>
              </a:rPr>
              <a:t>Persuade the lost</a:t>
            </a:r>
            <a:r>
              <a:rPr lang="en-US" altLang="en-US" sz="3600" dirty="0">
                <a:solidFill>
                  <a:srgbClr val="000099"/>
                </a:solidFill>
                <a:latin typeface="Franklin Gothic Medium Cond" panose="020B0606030402020204" pitchFamily="34" charset="0"/>
              </a:rPr>
              <a:t>:</a:t>
            </a:r>
          </a:p>
          <a:p>
            <a:pPr marL="282575" indent="-282575">
              <a:spcBef>
                <a:spcPct val="20000"/>
              </a:spcBef>
              <a:buFontTx/>
              <a:buChar char="•"/>
            </a:pPr>
            <a:r>
              <a:rPr lang="en-US" altLang="en-US" sz="3600" dirty="0">
                <a:solidFill>
                  <a:srgbClr val="000099"/>
                </a:solidFill>
                <a:latin typeface="Franklin Gothic Medium Cond" panose="020B0606030402020204" pitchFamily="34" charset="0"/>
              </a:rPr>
              <a:t>To know their sin and have faith in Jesus.</a:t>
            </a:r>
            <a:r>
              <a:rPr lang="en-US" altLang="en-US" sz="3200" dirty="0">
                <a:solidFill>
                  <a:srgbClr val="000099"/>
                </a:solidFill>
                <a:latin typeface="Franklin Gothic Medium Cond" panose="020B0606030402020204" pitchFamily="34" charset="0"/>
              </a:rPr>
              <a:t> </a:t>
            </a:r>
            <a:br>
              <a:rPr lang="en-US" altLang="en-US" sz="3200" dirty="0">
                <a:solidFill>
                  <a:srgbClr val="000099"/>
                </a:solidFill>
                <a:latin typeface="Franklin Gothic Medium Cond" panose="020B0606030402020204" pitchFamily="34" charset="0"/>
              </a:rPr>
            </a:br>
            <a:r>
              <a:rPr lang="en-US" altLang="en-US" sz="3600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Acts 17:3-4; 18:4</a:t>
            </a:r>
          </a:p>
          <a:p>
            <a:pPr lvl="1">
              <a:spcBef>
                <a:spcPct val="20000"/>
              </a:spcBef>
              <a:buFontTx/>
              <a:buChar char="•"/>
            </a:pPr>
            <a:r>
              <a:rPr lang="en-US" altLang="en-US" sz="3200" dirty="0">
                <a:solidFill>
                  <a:srgbClr val="006600"/>
                </a:solidFill>
                <a:latin typeface="Franklin Gothic Medium Cond" panose="020B0606030402020204" pitchFamily="34" charset="0"/>
              </a:rPr>
              <a:t>Boldness.</a:t>
            </a:r>
            <a:r>
              <a:rPr lang="en-US" altLang="en-US" sz="3200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 Acts 19:8 (26)</a:t>
            </a:r>
          </a:p>
          <a:p>
            <a:pPr lvl="1">
              <a:spcBef>
                <a:spcPct val="20000"/>
              </a:spcBef>
              <a:buFontTx/>
              <a:buChar char="•"/>
            </a:pPr>
            <a:r>
              <a:rPr lang="en-US" altLang="en-US" sz="3200" dirty="0">
                <a:solidFill>
                  <a:srgbClr val="006600"/>
                </a:solidFill>
                <a:latin typeface="Franklin Gothic Medium Cond" panose="020B0606030402020204" pitchFamily="34" charset="0"/>
              </a:rPr>
              <a:t>Patient teaching.</a:t>
            </a:r>
            <a:r>
              <a:rPr lang="en-US" altLang="en-US" sz="3200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 Acts 28:23-24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US" altLang="en-US" sz="3600" dirty="0">
                <a:solidFill>
                  <a:srgbClr val="000099"/>
                </a:solidFill>
                <a:latin typeface="Franklin Gothic Medium Cond" panose="020B0606030402020204" pitchFamily="34" charset="0"/>
              </a:rPr>
              <a:t>To become a Christian. </a:t>
            </a:r>
            <a:r>
              <a:rPr lang="en-US" altLang="en-US" sz="3600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Acts 26:27-29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US" altLang="en-US" sz="3800" dirty="0">
                <a:solidFill>
                  <a:srgbClr val="000099"/>
                </a:solidFill>
                <a:latin typeface="Franklin Gothic Medium Cond" panose="020B0606030402020204" pitchFamily="34" charset="0"/>
              </a:rPr>
              <a:t>Tell what must be done to be saved.</a:t>
            </a:r>
          </a:p>
          <a:p>
            <a:pPr lvl="1">
              <a:spcBef>
                <a:spcPct val="20000"/>
              </a:spcBef>
              <a:buFontTx/>
              <a:buChar char="•"/>
            </a:pPr>
            <a:r>
              <a:rPr lang="en-US" altLang="en-US" sz="3400" dirty="0">
                <a:solidFill>
                  <a:srgbClr val="006600"/>
                </a:solidFill>
                <a:latin typeface="Franklin Gothic Medium Cond" panose="020B0606030402020204" pitchFamily="34" charset="0"/>
              </a:rPr>
              <a:t>Lost. </a:t>
            </a:r>
            <a:r>
              <a:rPr lang="en-US" altLang="en-US" sz="3400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Acts 9:6; 22:16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B9DF330-6B55-5D49-AA3E-8E53D40E9AB0}"/>
              </a:ext>
            </a:extLst>
          </p:cNvPr>
          <p:cNvSpPr txBox="1">
            <a:spLocks noChangeArrowheads="1"/>
          </p:cNvSpPr>
          <p:nvPr/>
        </p:nvSpPr>
        <p:spPr>
          <a:xfrm>
            <a:off x="1316073" y="496130"/>
            <a:ext cx="7771369" cy="923330"/>
          </a:xfrm>
          <a:prstGeom prst="rect">
            <a:avLst/>
          </a:prstGeom>
        </p:spPr>
        <p:txBody>
          <a:bodyPr wrap="square">
            <a:sp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altLang="en-US" sz="5400" dirty="0">
                <a:effectLst>
                  <a:outerShdw blurRad="38100" dist="38100" dir="2700000" algn="tl">
                    <a:srgbClr val="FFFFFF"/>
                  </a:outerShdw>
                </a:effectLst>
                <a:latin typeface="Franklin Gothic Medium Cond" panose="020B0606030402020204" pitchFamily="34" charset="0"/>
              </a:rPr>
              <a:t>God Calls Sinners to Salvation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7" dur="1000"/>
                                        <p:tgtEl>
                                          <p:spTgt spid="17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1" dur="1000"/>
                                        <p:tgtEl>
                                          <p:spTgt spid="174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6" dur="1000"/>
                                        <p:tgtEl>
                                          <p:spTgt spid="174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1" dur="1000"/>
                                        <p:tgtEl>
                                          <p:spTgt spid="174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26" dur="1000"/>
                                        <p:tgtEl>
                                          <p:spTgt spid="174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31" dur="1000"/>
                                        <p:tgtEl>
                                          <p:spTgt spid="174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36" dur="1000"/>
                                        <p:tgtEl>
                                          <p:spTgt spid="174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id="{E536768B-50F9-E2DF-B59E-08E06B3888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8650-EC56-4EE9-8A77-5BAD90DB79D6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35842" name="Text Box 2">
            <a:extLst>
              <a:ext uri="{FF2B5EF4-FFF2-40B4-BE49-F238E27FC236}">
                <a16:creationId xmlns:a16="http://schemas.microsoft.com/office/drawing/2014/main" id="{8DBE3223-283F-15A5-244E-0BFE40B733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4256" y="1763929"/>
            <a:ext cx="8295444" cy="3330142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tabLst>
                <a:tab pos="341313" algn="l"/>
                <a:tab pos="635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41313">
              <a:tabLst>
                <a:tab pos="341313" algn="l"/>
                <a:tab pos="635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41313" algn="l"/>
                <a:tab pos="635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41313" algn="l"/>
                <a:tab pos="635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41313" algn="l"/>
                <a:tab pos="635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41313" algn="l"/>
                <a:tab pos="635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41313" algn="l"/>
                <a:tab pos="635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41313" algn="l"/>
                <a:tab pos="635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41313" algn="l"/>
                <a:tab pos="635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sz="4000" u="sng" dirty="0">
                <a:solidFill>
                  <a:srgbClr val="000099"/>
                </a:solidFill>
                <a:latin typeface="Franklin Gothic Medium Cond" panose="020B0606030402020204" pitchFamily="34" charset="0"/>
              </a:rPr>
              <a:t>Persuade the saved</a:t>
            </a:r>
            <a:r>
              <a:rPr lang="en-US" altLang="en-US" sz="4000" dirty="0">
                <a:solidFill>
                  <a:srgbClr val="000099"/>
                </a:solidFill>
                <a:latin typeface="Franklin Gothic Medium Cond" panose="020B0606030402020204" pitchFamily="34" charset="0"/>
              </a:rPr>
              <a:t>: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US" altLang="en-US" sz="4000" dirty="0">
                <a:solidFill>
                  <a:srgbClr val="000099"/>
                </a:solidFill>
                <a:latin typeface="Franklin Gothic Medium Cond" panose="020B0606030402020204" pitchFamily="34" charset="0"/>
              </a:rPr>
              <a:t>Continue in the grace of God. </a:t>
            </a:r>
            <a:r>
              <a:rPr lang="en-US" altLang="en-US" sz="4000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Acts 13:43</a:t>
            </a:r>
          </a:p>
          <a:p>
            <a:pPr lvl="1">
              <a:spcBef>
                <a:spcPct val="20000"/>
              </a:spcBef>
              <a:buFontTx/>
              <a:buChar char="•"/>
            </a:pPr>
            <a:r>
              <a:rPr lang="en-US" altLang="en-US" sz="3600" dirty="0">
                <a:solidFill>
                  <a:srgbClr val="006600"/>
                </a:solidFill>
                <a:latin typeface="Franklin Gothic Medium Cond" panose="020B0606030402020204" pitchFamily="34" charset="0"/>
              </a:rPr>
              <a:t>Can fall short of the grace of God.</a:t>
            </a:r>
            <a:br>
              <a:rPr lang="en-US" altLang="en-US" sz="3600" dirty="0">
                <a:solidFill>
                  <a:srgbClr val="006600"/>
                </a:solidFill>
                <a:latin typeface="Franklin Gothic Medium Cond" panose="020B0606030402020204" pitchFamily="34" charset="0"/>
              </a:rPr>
            </a:br>
            <a:r>
              <a:rPr lang="en-US" altLang="en-US" sz="3600" dirty="0">
                <a:solidFill>
                  <a:srgbClr val="006600"/>
                </a:solidFill>
                <a:latin typeface="Franklin Gothic Medium Cond" panose="020B0606030402020204" pitchFamily="34" charset="0"/>
              </a:rPr>
              <a:t> </a:t>
            </a:r>
            <a:r>
              <a:rPr lang="en-US" altLang="en-US" sz="3600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Hebrews 2 and 3</a:t>
            </a:r>
          </a:p>
          <a:p>
            <a:pPr lvl="1">
              <a:spcBef>
                <a:spcPct val="20000"/>
              </a:spcBef>
              <a:buFontTx/>
              <a:buChar char="•"/>
            </a:pPr>
            <a:r>
              <a:rPr lang="en-US" altLang="en-US" sz="3600" dirty="0">
                <a:solidFill>
                  <a:srgbClr val="006600"/>
                </a:solidFill>
                <a:latin typeface="Franklin Gothic Medium Cond" panose="020B0606030402020204" pitchFamily="34" charset="0"/>
              </a:rPr>
              <a:t>Can fall from grace. </a:t>
            </a:r>
            <a:r>
              <a:rPr lang="en-US" altLang="en-US" sz="3600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Galatians 5:4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F6154B6E-D593-29B5-6439-BB8EB8977BC2}"/>
              </a:ext>
            </a:extLst>
          </p:cNvPr>
          <p:cNvSpPr txBox="1">
            <a:spLocks noChangeArrowheads="1"/>
          </p:cNvSpPr>
          <p:nvPr/>
        </p:nvSpPr>
        <p:spPr>
          <a:xfrm>
            <a:off x="1316073" y="496130"/>
            <a:ext cx="7771369" cy="923330"/>
          </a:xfrm>
          <a:prstGeom prst="rect">
            <a:avLst/>
          </a:prstGeom>
        </p:spPr>
        <p:txBody>
          <a:bodyPr wrap="square">
            <a:sp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altLang="en-US" sz="5400" dirty="0">
                <a:effectLst>
                  <a:outerShdw blurRad="38100" dist="38100" dir="2700000" algn="tl">
                    <a:srgbClr val="FFFFFF"/>
                  </a:outerShdw>
                </a:effectLst>
                <a:latin typeface="Franklin Gothic Medium Cond" panose="020B0606030402020204" pitchFamily="34" charset="0"/>
              </a:rPr>
              <a:t>God Calls Sinners to Salvation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7" dur="1000"/>
                                        <p:tgtEl>
                                          <p:spTgt spid="358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1" dur="1000"/>
                                        <p:tgtEl>
                                          <p:spTgt spid="358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6" dur="1000"/>
                                        <p:tgtEl>
                                          <p:spTgt spid="358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1" dur="1000"/>
                                        <p:tgtEl>
                                          <p:spTgt spid="358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id="{50EECEEA-6DBE-781F-3EB5-03D13ED30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6986B-FAB7-4C8D-9AB5-689DBE1376B4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21508" name="Text Box 4">
            <a:extLst>
              <a:ext uri="{FF2B5EF4-FFF2-40B4-BE49-F238E27FC236}">
                <a16:creationId xmlns:a16="http://schemas.microsoft.com/office/drawing/2014/main" id="{5AD21DA2-A987-625D-7062-53E13CFB63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4412" y="1793353"/>
            <a:ext cx="7553325" cy="4364272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tabLst>
                <a:tab pos="341313" algn="l"/>
                <a:tab pos="635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41313">
              <a:tabLst>
                <a:tab pos="341313" algn="l"/>
                <a:tab pos="635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41313" algn="l"/>
                <a:tab pos="635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41313" algn="l"/>
                <a:tab pos="635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41313" algn="l"/>
                <a:tab pos="635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41313" algn="l"/>
                <a:tab pos="635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41313" algn="l"/>
                <a:tab pos="635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41313" algn="l"/>
                <a:tab pos="635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41313" algn="l"/>
                <a:tab pos="635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FontTx/>
              <a:buChar char="•"/>
            </a:pPr>
            <a:r>
              <a:rPr lang="en-US" altLang="en-US" sz="4000" dirty="0">
                <a:solidFill>
                  <a:srgbClr val="000099"/>
                </a:solidFill>
                <a:latin typeface="Franklin Gothic Medium Cond" panose="020B0606030402020204" pitchFamily="34" charset="0"/>
              </a:rPr>
              <a:t>Individual. </a:t>
            </a:r>
            <a:r>
              <a:rPr lang="en-US" altLang="en-US" sz="4000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Acts 2:40-41</a:t>
            </a:r>
          </a:p>
          <a:p>
            <a:pPr marL="631825" lvl="1" indent="-290513">
              <a:spcBef>
                <a:spcPct val="20000"/>
              </a:spcBef>
              <a:buFontTx/>
              <a:buChar char="•"/>
              <a:tabLst>
                <a:tab pos="339725" algn="l"/>
                <a:tab pos="635000" algn="l"/>
              </a:tabLst>
            </a:pPr>
            <a:r>
              <a:rPr lang="en-US" altLang="en-US" sz="3600" dirty="0">
                <a:solidFill>
                  <a:srgbClr val="006600"/>
                </a:solidFill>
                <a:latin typeface="Franklin Gothic Medium Cond" panose="020B0606030402020204" pitchFamily="34" charset="0"/>
              </a:rPr>
              <a:t>One sinner repenting causes heaven to rejoice. </a:t>
            </a:r>
            <a:r>
              <a:rPr lang="en-US" altLang="en-US" sz="3600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Luke 15:10</a:t>
            </a:r>
          </a:p>
          <a:p>
            <a:pPr marL="631825" lvl="1" indent="-290513">
              <a:spcBef>
                <a:spcPct val="20000"/>
              </a:spcBef>
              <a:buFontTx/>
              <a:buChar char="•"/>
              <a:tabLst>
                <a:tab pos="339725" algn="l"/>
                <a:tab pos="635000" algn="l"/>
              </a:tabLst>
            </a:pPr>
            <a:r>
              <a:rPr lang="en-US" altLang="en-US" sz="3600" dirty="0">
                <a:solidFill>
                  <a:srgbClr val="006600"/>
                </a:solidFill>
                <a:latin typeface="Franklin Gothic Medium Cond" panose="020B0606030402020204" pitchFamily="34" charset="0"/>
              </a:rPr>
              <a:t>Gospel invitation applies to each person. </a:t>
            </a:r>
            <a:r>
              <a:rPr lang="en-US" altLang="en-US" sz="3600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Acts 17:30-31, 34</a:t>
            </a:r>
          </a:p>
          <a:p>
            <a:pPr marL="631825" lvl="1" indent="-290513">
              <a:spcBef>
                <a:spcPct val="20000"/>
              </a:spcBef>
              <a:buFontTx/>
              <a:buChar char="•"/>
              <a:tabLst>
                <a:tab pos="339725" algn="l"/>
                <a:tab pos="635000" algn="l"/>
              </a:tabLst>
            </a:pPr>
            <a:r>
              <a:rPr lang="en-US" altLang="en-US" sz="3600" dirty="0">
                <a:solidFill>
                  <a:srgbClr val="006600"/>
                </a:solidFill>
                <a:latin typeface="Franklin Gothic Medium Cond" panose="020B0606030402020204" pitchFamily="34" charset="0"/>
              </a:rPr>
              <a:t>Must address the spiritual needs of the 	sinner. </a:t>
            </a:r>
            <a:r>
              <a:rPr lang="en-US" altLang="en-US" sz="3600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Acts 24:24-25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393BE811-2C33-B5CA-2181-9BBD02CE43B2}"/>
              </a:ext>
            </a:extLst>
          </p:cNvPr>
          <p:cNvSpPr txBox="1">
            <a:spLocks noChangeArrowheads="1"/>
          </p:cNvSpPr>
          <p:nvPr/>
        </p:nvSpPr>
        <p:spPr>
          <a:xfrm>
            <a:off x="1316073" y="496130"/>
            <a:ext cx="7771369" cy="923330"/>
          </a:xfrm>
          <a:prstGeom prst="rect">
            <a:avLst/>
          </a:prstGeom>
        </p:spPr>
        <p:txBody>
          <a:bodyPr wrap="square">
            <a:sp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altLang="en-US" sz="5400" dirty="0">
                <a:effectLst>
                  <a:outerShdw blurRad="38100" dist="38100" dir="2700000" algn="tl">
                    <a:srgbClr val="FFFFFF"/>
                  </a:outerShdw>
                </a:effectLst>
                <a:latin typeface="Franklin Gothic Medium Cond" panose="020B0606030402020204" pitchFamily="34" charset="0"/>
              </a:rPr>
              <a:t>God Calls Sinners to Salvation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7" dur="1000"/>
                                        <p:tgtEl>
                                          <p:spTgt spid="21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1000"/>
                                        <p:tgtEl>
                                          <p:spTgt spid="215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7" dur="1000"/>
                                        <p:tgtEl>
                                          <p:spTgt spid="215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2" dur="1000"/>
                                        <p:tgtEl>
                                          <p:spTgt spid="215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id="{50EECEEA-6DBE-781F-3EB5-03D13ED30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6986B-FAB7-4C8D-9AB5-689DBE1376B4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21508" name="Text Box 4">
            <a:extLst>
              <a:ext uri="{FF2B5EF4-FFF2-40B4-BE49-F238E27FC236}">
                <a16:creationId xmlns:a16="http://schemas.microsoft.com/office/drawing/2014/main" id="{5AD21DA2-A987-625D-7062-53E13CFB63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6693" y="1400036"/>
            <a:ext cx="8153007" cy="5164491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tabLst>
                <a:tab pos="341313" algn="l"/>
                <a:tab pos="635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41313">
              <a:tabLst>
                <a:tab pos="341313" algn="l"/>
                <a:tab pos="635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41313" algn="l"/>
                <a:tab pos="635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41313" algn="l"/>
                <a:tab pos="635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41313" algn="l"/>
                <a:tab pos="635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41313" algn="l"/>
                <a:tab pos="635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41313" algn="l"/>
                <a:tab pos="635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41313" algn="l"/>
                <a:tab pos="635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41313" algn="l"/>
                <a:tab pos="635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>
              <a:spcBef>
                <a:spcPct val="20000"/>
              </a:spcBef>
              <a:buFontTx/>
              <a:buChar char="•"/>
              <a:tabLst/>
            </a:pPr>
            <a:r>
              <a:rPr lang="en-US" altLang="en-US" sz="4000" dirty="0">
                <a:solidFill>
                  <a:srgbClr val="000099"/>
                </a:solidFill>
                <a:latin typeface="Franklin Gothic Medium Cond" panose="020B0606030402020204" pitchFamily="34" charset="0"/>
              </a:rPr>
              <a:t>Relevant. </a:t>
            </a:r>
            <a:r>
              <a:rPr lang="en-US" altLang="en-US" sz="4000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Acts 8:35-37</a:t>
            </a:r>
          </a:p>
          <a:p>
            <a:pPr marL="457200" lvl="1">
              <a:spcBef>
                <a:spcPct val="20000"/>
              </a:spcBef>
              <a:buFontTx/>
              <a:buChar char="•"/>
              <a:tabLst/>
            </a:pPr>
            <a:r>
              <a:rPr lang="en-US" altLang="en-US" sz="3600" dirty="0">
                <a:solidFill>
                  <a:srgbClr val="006600"/>
                </a:solidFill>
                <a:latin typeface="Franklin Gothic Medium Cond" panose="020B0606030402020204" pitchFamily="34" charset="0"/>
              </a:rPr>
              <a:t>Show sin and salvation.</a:t>
            </a:r>
          </a:p>
          <a:p>
            <a:pPr marL="339725" lvl="0" indent="-339725">
              <a:spcBef>
                <a:spcPct val="20000"/>
              </a:spcBef>
              <a:buFontTx/>
              <a:buChar char="•"/>
              <a:tabLst/>
            </a:pPr>
            <a:r>
              <a:rPr lang="en-US" altLang="en-US" sz="4000" dirty="0">
                <a:solidFill>
                  <a:srgbClr val="000099"/>
                </a:solidFill>
                <a:latin typeface="Franklin Gothic Medium Cond" panose="020B0606030402020204" pitchFamily="34" charset="0"/>
              </a:rPr>
              <a:t>Decisive.</a:t>
            </a:r>
            <a:r>
              <a:rPr lang="en-US" altLang="en-US" sz="4000" dirty="0">
                <a:solidFill>
                  <a:srgbClr val="006600"/>
                </a:solidFill>
                <a:latin typeface="Franklin Gothic Medium Cond" panose="020B0606030402020204" pitchFamily="34" charset="0"/>
              </a:rPr>
              <a:t> </a:t>
            </a:r>
            <a:r>
              <a:rPr lang="en-US" altLang="en-US" sz="4000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2 Corinthians 3:12;</a:t>
            </a:r>
            <a:br>
              <a:rPr lang="en-US" altLang="en-US" sz="4000" dirty="0">
                <a:solidFill>
                  <a:srgbClr val="FF0000"/>
                </a:solidFill>
                <a:latin typeface="Franklin Gothic Medium Cond" panose="020B0606030402020204" pitchFamily="34" charset="0"/>
              </a:rPr>
            </a:br>
            <a:r>
              <a:rPr lang="en-US" altLang="en-US" sz="4000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Hebrews 3:7, 13 </a:t>
            </a:r>
          </a:p>
          <a:p>
            <a:pPr marL="457200" lvl="1">
              <a:spcBef>
                <a:spcPct val="20000"/>
              </a:spcBef>
              <a:buFontTx/>
              <a:buChar char="•"/>
              <a:tabLst/>
            </a:pPr>
            <a:r>
              <a:rPr lang="en-US" altLang="en-US" sz="3600" i="1" dirty="0">
                <a:solidFill>
                  <a:srgbClr val="006600"/>
                </a:solidFill>
                <a:latin typeface="Franklin Gothic Medium Cond" panose="020B0606030402020204" pitchFamily="34" charset="0"/>
              </a:rPr>
              <a:t>“What shall we do?”</a:t>
            </a:r>
            <a:r>
              <a:rPr lang="en-US" altLang="en-US" sz="3600" dirty="0">
                <a:solidFill>
                  <a:srgbClr val="006600"/>
                </a:solidFill>
                <a:latin typeface="Franklin Gothic Medium Cond" panose="020B0606030402020204" pitchFamily="34" charset="0"/>
              </a:rPr>
              <a:t> </a:t>
            </a:r>
            <a:r>
              <a:rPr lang="en-US" altLang="en-US" sz="3600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Acts 2:37-38, 40</a:t>
            </a:r>
          </a:p>
          <a:p>
            <a:pPr marL="744538" lvl="1" indent="-287338">
              <a:spcBef>
                <a:spcPct val="20000"/>
              </a:spcBef>
              <a:buFontTx/>
              <a:buChar char="•"/>
              <a:tabLst/>
            </a:pPr>
            <a:r>
              <a:rPr lang="en-US" altLang="en-US" sz="3600" dirty="0">
                <a:solidFill>
                  <a:srgbClr val="006600"/>
                </a:solidFill>
                <a:latin typeface="Franklin Gothic Medium Cond" panose="020B0606030402020204" pitchFamily="34" charset="0"/>
              </a:rPr>
              <a:t>Make the application of truth.</a:t>
            </a:r>
            <a:br>
              <a:rPr lang="en-US" altLang="en-US" sz="3600" dirty="0">
                <a:solidFill>
                  <a:srgbClr val="006600"/>
                </a:solidFill>
                <a:latin typeface="Franklin Gothic Medium Cond" panose="020B0606030402020204" pitchFamily="34" charset="0"/>
              </a:rPr>
            </a:br>
            <a:r>
              <a:rPr lang="en-US" altLang="en-US" sz="3600" dirty="0">
                <a:solidFill>
                  <a:srgbClr val="006600"/>
                </a:solidFill>
                <a:latin typeface="Franklin Gothic Medium Cond" panose="020B0606030402020204" pitchFamily="34" charset="0"/>
              </a:rPr>
              <a:t>Matthew 28:20, </a:t>
            </a:r>
            <a:r>
              <a:rPr lang="en-US" altLang="en-US" sz="3600" i="1" dirty="0">
                <a:solidFill>
                  <a:srgbClr val="006600"/>
                </a:solidFill>
                <a:latin typeface="Franklin Gothic Medium Cond" panose="020B0606030402020204" pitchFamily="34" charset="0"/>
              </a:rPr>
              <a:t>“teaching them to observe all things whatsoever I commanded you …”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2FF1D237-4BE6-2A7E-B27D-1850F7BB618B}"/>
              </a:ext>
            </a:extLst>
          </p:cNvPr>
          <p:cNvSpPr txBox="1">
            <a:spLocks noChangeArrowheads="1"/>
          </p:cNvSpPr>
          <p:nvPr/>
        </p:nvSpPr>
        <p:spPr>
          <a:xfrm>
            <a:off x="1316073" y="496130"/>
            <a:ext cx="7771369" cy="923330"/>
          </a:xfrm>
          <a:prstGeom prst="rect">
            <a:avLst/>
          </a:prstGeom>
        </p:spPr>
        <p:txBody>
          <a:bodyPr wrap="square">
            <a:sp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altLang="en-US" sz="5400" dirty="0">
                <a:effectLst>
                  <a:outerShdw blurRad="38100" dist="38100" dir="2700000" algn="tl">
                    <a:srgbClr val="FFFFFF"/>
                  </a:outerShdw>
                </a:effectLst>
                <a:latin typeface="Franklin Gothic Medium Cond" panose="020B0606030402020204" pitchFamily="34" charset="0"/>
              </a:rPr>
              <a:t>God Calls Sinners to Salvation</a:t>
            </a:r>
          </a:p>
        </p:txBody>
      </p:sp>
    </p:spTree>
    <p:extLst>
      <p:ext uri="{BB962C8B-B14F-4D97-AF65-F5344CB8AC3E}">
        <p14:creationId xmlns:p14="http://schemas.microsoft.com/office/powerpoint/2010/main" val="1059277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7" dur="1000"/>
                                        <p:tgtEl>
                                          <p:spTgt spid="21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1" dur="1000"/>
                                        <p:tgtEl>
                                          <p:spTgt spid="215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5" dur="1000"/>
                                        <p:tgtEl>
                                          <p:spTgt spid="215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9" dur="1000"/>
                                        <p:tgtEl>
                                          <p:spTgt spid="215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23" dur="1000"/>
                                        <p:tgtEl>
                                          <p:spTgt spid="215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id="{50EECEEA-6DBE-781F-3EB5-03D13ED30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6986B-FAB7-4C8D-9AB5-689DBE1376B4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21508" name="Text Box 4">
            <a:extLst>
              <a:ext uri="{FF2B5EF4-FFF2-40B4-BE49-F238E27FC236}">
                <a16:creationId xmlns:a16="http://schemas.microsoft.com/office/drawing/2014/main" id="{5AD21DA2-A987-625D-7062-53E13CFB63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4412" y="1428228"/>
            <a:ext cx="8015288" cy="4265783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tabLst>
                <a:tab pos="341313" algn="l"/>
                <a:tab pos="635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41313">
              <a:tabLst>
                <a:tab pos="341313" algn="l"/>
                <a:tab pos="635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41313" algn="l"/>
                <a:tab pos="635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41313" algn="l"/>
                <a:tab pos="635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41313" algn="l"/>
                <a:tab pos="635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41313" algn="l"/>
                <a:tab pos="635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41313" algn="l"/>
                <a:tab pos="635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41313" algn="l"/>
                <a:tab pos="635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41313" algn="l"/>
                <a:tab pos="635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  <a:buFontTx/>
              <a:buChar char="•"/>
            </a:pPr>
            <a:r>
              <a:rPr lang="en-US" altLang="en-US" sz="3600" b="1" dirty="0">
                <a:solidFill>
                  <a:srgbClr val="006BBC"/>
                </a:solidFill>
                <a:latin typeface="Franklin Gothic Medium Cond" panose="020B0606030402020204" pitchFamily="34" charset="0"/>
              </a:rPr>
              <a:t>Purpose.</a:t>
            </a:r>
            <a:r>
              <a:rPr lang="en-US" altLang="en-US" sz="3800" dirty="0">
                <a:solidFill>
                  <a:srgbClr val="FF0000"/>
                </a:solidFill>
                <a:latin typeface="Franklin Gothic Medium Cond" panose="020B0606030402020204" pitchFamily="34" charset="0"/>
              </a:rPr>
              <a:t> Acts 26:18</a:t>
            </a:r>
          </a:p>
          <a:p>
            <a:pPr lvl="1">
              <a:spcBef>
                <a:spcPct val="20000"/>
              </a:spcBef>
              <a:buFontTx/>
              <a:buChar char="•"/>
            </a:pPr>
            <a:r>
              <a:rPr lang="en-US" altLang="en-US" sz="3400" dirty="0">
                <a:solidFill>
                  <a:srgbClr val="006600"/>
                </a:solidFill>
                <a:latin typeface="Franklin Gothic Medium Cond" panose="020B0606030402020204" pitchFamily="34" charset="0"/>
              </a:rPr>
              <a:t>To open eyes.</a:t>
            </a:r>
          </a:p>
          <a:p>
            <a:pPr lvl="1">
              <a:spcBef>
                <a:spcPct val="20000"/>
              </a:spcBef>
              <a:buFontTx/>
              <a:buChar char="•"/>
            </a:pPr>
            <a:r>
              <a:rPr lang="en-US" altLang="en-US" sz="3400" dirty="0">
                <a:solidFill>
                  <a:srgbClr val="006600"/>
                </a:solidFill>
                <a:latin typeface="Franklin Gothic Medium Cond" panose="020B0606030402020204" pitchFamily="34" charset="0"/>
              </a:rPr>
              <a:t>To turn sinners from …</a:t>
            </a:r>
          </a:p>
          <a:p>
            <a:pPr lvl="2">
              <a:spcBef>
                <a:spcPct val="20000"/>
              </a:spcBef>
              <a:buFontTx/>
              <a:buChar char="•"/>
            </a:pPr>
            <a:r>
              <a:rPr lang="en-US" altLang="en-US" sz="3200" dirty="0">
                <a:latin typeface="Franklin Gothic Medium Cond" panose="020B0606030402020204" pitchFamily="34" charset="0"/>
              </a:rPr>
              <a:t>Darkness to light.</a:t>
            </a:r>
          </a:p>
          <a:p>
            <a:pPr lvl="2">
              <a:spcBef>
                <a:spcPct val="20000"/>
              </a:spcBef>
              <a:buFontTx/>
              <a:buChar char="•"/>
            </a:pPr>
            <a:r>
              <a:rPr lang="en-US" altLang="en-US" sz="3200" dirty="0">
                <a:latin typeface="Franklin Gothic Medium Cond" panose="020B0606030402020204" pitchFamily="34" charset="0"/>
              </a:rPr>
              <a:t>Power of Satan to God.</a:t>
            </a:r>
          </a:p>
          <a:p>
            <a:pPr marL="631825" lvl="1" indent="-290513">
              <a:spcBef>
                <a:spcPct val="20000"/>
              </a:spcBef>
              <a:buFontTx/>
              <a:buChar char="•"/>
              <a:tabLst>
                <a:tab pos="339725" algn="l"/>
                <a:tab pos="635000" algn="l"/>
              </a:tabLst>
            </a:pPr>
            <a:r>
              <a:rPr lang="en-US" altLang="en-US" sz="3400" dirty="0">
                <a:solidFill>
                  <a:srgbClr val="006600"/>
                </a:solidFill>
                <a:latin typeface="Franklin Gothic Medium Cond" panose="020B0606030402020204" pitchFamily="34" charset="0"/>
              </a:rPr>
              <a:t>Forgiveness and inheritance through faith in Jesus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58031919-1F29-BFF6-C333-D687EB714589}"/>
              </a:ext>
            </a:extLst>
          </p:cNvPr>
          <p:cNvSpPr txBox="1">
            <a:spLocks noChangeArrowheads="1"/>
          </p:cNvSpPr>
          <p:nvPr/>
        </p:nvSpPr>
        <p:spPr>
          <a:xfrm>
            <a:off x="1316073" y="496130"/>
            <a:ext cx="7771369" cy="923330"/>
          </a:xfrm>
          <a:prstGeom prst="rect">
            <a:avLst/>
          </a:prstGeom>
        </p:spPr>
        <p:txBody>
          <a:bodyPr wrap="square">
            <a:sp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altLang="en-US" sz="5400" dirty="0">
                <a:effectLst>
                  <a:outerShdw blurRad="38100" dist="38100" dir="2700000" algn="tl">
                    <a:srgbClr val="FFFFFF"/>
                  </a:outerShdw>
                </a:effectLst>
                <a:latin typeface="Franklin Gothic Medium Cond" panose="020B0606030402020204" pitchFamily="34" charset="0"/>
              </a:rPr>
              <a:t>God Calls Sinners to Salvation</a:t>
            </a:r>
          </a:p>
        </p:txBody>
      </p:sp>
    </p:spTree>
    <p:extLst>
      <p:ext uri="{BB962C8B-B14F-4D97-AF65-F5344CB8AC3E}">
        <p14:creationId xmlns:p14="http://schemas.microsoft.com/office/powerpoint/2010/main" val="3678735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7" dur="1000"/>
                                        <p:tgtEl>
                                          <p:spTgt spid="21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1" dur="1000"/>
                                        <p:tgtEl>
                                          <p:spTgt spid="215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5" dur="1000"/>
                                        <p:tgtEl>
                                          <p:spTgt spid="215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9" dur="1000"/>
                                        <p:tgtEl>
                                          <p:spTgt spid="215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23" dur="1000"/>
                                        <p:tgtEl>
                                          <p:spTgt spid="215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27" dur="1000"/>
                                        <p:tgtEl>
                                          <p:spTgt spid="215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id="{6DA2CB22-2756-5E94-E07F-472F02369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8E2DA-BE0A-4438-98C1-7AA12ACED05E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31751" name="Text Box 7">
            <a:extLst>
              <a:ext uri="{FF2B5EF4-FFF2-40B4-BE49-F238E27FC236}">
                <a16:creationId xmlns:a16="http://schemas.microsoft.com/office/drawing/2014/main" id="{183963A0-B929-EBFE-962A-49611C98FE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0868" y="2019300"/>
            <a:ext cx="8786574" cy="32239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altLang="en-US" sz="3700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Franklin Gothic Medium Cond" panose="020B0606030402020204" pitchFamily="34" charset="0"/>
              </a:rPr>
              <a:t>To </a:t>
            </a:r>
            <a:r>
              <a:rPr lang="en-US" altLang="en-US" sz="3700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Franklin Gothic Medium Cond" panose="020B0606030402020204" pitchFamily="34" charset="0"/>
              </a:rPr>
              <a:t>faith</a:t>
            </a:r>
            <a:r>
              <a:rPr lang="en-US" altLang="en-US" sz="3700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Franklin Gothic Medium Cond" panose="020B0606030402020204" pitchFamily="34" charset="0"/>
              </a:rPr>
              <a:t> and </a:t>
            </a:r>
            <a:r>
              <a:rPr lang="en-US" altLang="en-US" sz="3700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Franklin Gothic Medium Cond" panose="020B0606030402020204" pitchFamily="34" charset="0"/>
              </a:rPr>
              <a:t>confession</a:t>
            </a:r>
            <a:r>
              <a:rPr lang="en-US" altLang="en-US" sz="3700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Franklin Gothic Medium Cond" panose="020B0606030402020204" pitchFamily="34" charset="0"/>
              </a:rPr>
              <a:t> of faith. </a:t>
            </a:r>
            <a:r>
              <a:rPr lang="en-US" altLang="en-US" sz="37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Franklin Gothic Medium Cond" panose="020B0606030402020204" pitchFamily="34" charset="0"/>
              </a:rPr>
              <a:t>Acts 8:37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altLang="en-US" sz="3700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Franklin Gothic Medium Cond" panose="020B0606030402020204" pitchFamily="34" charset="0"/>
              </a:rPr>
              <a:t>To </a:t>
            </a:r>
            <a:r>
              <a:rPr lang="en-US" altLang="en-US" sz="3700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Franklin Gothic Medium Cond" panose="020B0606030402020204" pitchFamily="34" charset="0"/>
              </a:rPr>
              <a:t>repent</a:t>
            </a:r>
            <a:r>
              <a:rPr lang="en-US" altLang="en-US" sz="3700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Franklin Gothic Medium Cond" panose="020B0606030402020204" pitchFamily="34" charset="0"/>
              </a:rPr>
              <a:t>. </a:t>
            </a:r>
            <a:r>
              <a:rPr lang="en-US" altLang="en-US" sz="37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Franklin Gothic Medium Cond" panose="020B0606030402020204" pitchFamily="34" charset="0"/>
              </a:rPr>
              <a:t>Acts 8:37-38; 8:22; 17:30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altLang="en-US" sz="3700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Franklin Gothic Medium Cond" panose="020B0606030402020204" pitchFamily="34" charset="0"/>
              </a:rPr>
              <a:t>To be </a:t>
            </a:r>
            <a:r>
              <a:rPr lang="en-US" altLang="en-US" sz="3700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Franklin Gothic Medium Cond" panose="020B0606030402020204" pitchFamily="34" charset="0"/>
              </a:rPr>
              <a:t>baptized</a:t>
            </a:r>
            <a:r>
              <a:rPr lang="en-US" altLang="en-US" sz="3700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Franklin Gothic Medium Cond" panose="020B0606030402020204" pitchFamily="34" charset="0"/>
              </a:rPr>
              <a:t>. </a:t>
            </a:r>
            <a:r>
              <a:rPr lang="en-US" altLang="en-US" sz="37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Franklin Gothic Medium Cond" panose="020B0606030402020204" pitchFamily="34" charset="0"/>
              </a:rPr>
              <a:t>Acts 2:38; 22:16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altLang="en-US" sz="3700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Franklin Gothic Medium Cond" panose="020B0606030402020204" pitchFamily="34" charset="0"/>
              </a:rPr>
              <a:t>To </a:t>
            </a:r>
            <a:r>
              <a:rPr lang="en-US" altLang="en-US" sz="3700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Franklin Gothic Medium Cond" panose="020B0606030402020204" pitchFamily="34" charset="0"/>
              </a:rPr>
              <a:t>remain faithful.</a:t>
            </a:r>
            <a:r>
              <a:rPr lang="en-US" altLang="en-US" sz="3700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Franklin Gothic Medium Cond" panose="020B0606030402020204" pitchFamily="34" charset="0"/>
              </a:rPr>
              <a:t> </a:t>
            </a:r>
            <a:r>
              <a:rPr lang="en-US" altLang="en-US" sz="37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Franklin Gothic Medium Cond" panose="020B0606030402020204" pitchFamily="34" charset="0"/>
              </a:rPr>
              <a:t>Acts 13:43; 2 Corinthians 7:1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78F42104-9FA7-25FF-09AE-F97F7AF363ED}"/>
              </a:ext>
            </a:extLst>
          </p:cNvPr>
          <p:cNvSpPr txBox="1">
            <a:spLocks noChangeArrowheads="1"/>
          </p:cNvSpPr>
          <p:nvPr/>
        </p:nvSpPr>
        <p:spPr>
          <a:xfrm>
            <a:off x="1316073" y="496130"/>
            <a:ext cx="7771369" cy="923330"/>
          </a:xfrm>
          <a:prstGeom prst="rect">
            <a:avLst/>
          </a:prstGeom>
        </p:spPr>
        <p:txBody>
          <a:bodyPr wrap="square">
            <a:sp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altLang="en-US" sz="5400" dirty="0">
                <a:effectLst>
                  <a:outerShdw blurRad="38100" dist="38100" dir="2700000" algn="tl">
                    <a:srgbClr val="FFFFFF"/>
                  </a:outerShdw>
                </a:effectLst>
                <a:latin typeface="Franklin Gothic Medium Cond" panose="020B0606030402020204" pitchFamily="34" charset="0"/>
              </a:rPr>
              <a:t>God Calls Sinners to Salvation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7" dur="1000"/>
                                        <p:tgtEl>
                                          <p:spTgt spid="317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2" dur="1000"/>
                                        <p:tgtEl>
                                          <p:spTgt spid="317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7" dur="1000"/>
                                        <p:tgtEl>
                                          <p:spTgt spid="317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22" dur="1000"/>
                                        <p:tgtEl>
                                          <p:spTgt spid="317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67</TotalTime>
  <Words>466</Words>
  <Application>Microsoft Office PowerPoint</Application>
  <PresentationFormat>On-screen Show (4:3)</PresentationFormat>
  <Paragraphs>79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Century Gothic</vt:lpstr>
      <vt:lpstr>Franklin Gothic Medium Cond</vt:lpstr>
      <vt:lpstr>Trebuchet MS</vt:lpstr>
      <vt:lpstr>Wingdings 3</vt:lpstr>
      <vt:lpstr>Wisp</vt:lpstr>
      <vt:lpstr>The Gospel Invitation</vt:lpstr>
      <vt:lpstr>God Calls Sinners to Salvation</vt:lpstr>
      <vt:lpstr>God Invites and Calls Sinners Matthew 22:1-10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Gospel Invitation (3)</dc:title>
  <dc:creator>Micky Galloway</dc:creator>
  <cp:lastModifiedBy>Richard Lidh</cp:lastModifiedBy>
  <cp:revision>4</cp:revision>
  <cp:lastPrinted>2022-08-28T01:48:55Z</cp:lastPrinted>
  <dcterms:created xsi:type="dcterms:W3CDTF">2022-08-28T00:36:04Z</dcterms:created>
  <dcterms:modified xsi:type="dcterms:W3CDTF">2022-08-28T01:49:09Z</dcterms:modified>
</cp:coreProperties>
</file>